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66" r:id="rId2"/>
    <p:sldId id="270" r:id="rId3"/>
    <p:sldId id="259" r:id="rId4"/>
    <p:sldId id="271" r:id="rId5"/>
    <p:sldId id="275" r:id="rId6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21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11931-F070-D230-8B6F-33C1FE5AD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F01E6-95AE-5B80-A9D9-C95D817CE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AB572-621A-5000-4B3E-B27EED508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0E40-5962-3150-E30E-656A0E903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32AF2-806A-BFA1-6836-D5CD4DDB8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79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01F84-CA55-AFE5-C825-BC6A2C8F9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94049-20E7-379A-A6E3-F51FFE827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9B5A9-5DD0-6800-413A-BF1DFDE23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8EFA2-4DB1-A9BA-BFAB-BA6BF2E35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D9C2B-FC4B-83D8-51E7-55053F21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58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FCFAD5-D2CF-C898-B4AD-AA39B5A45C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59CC69-05F9-0C27-7530-1381B5449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65141-9344-69AA-386D-B57A4383F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D7F1C-6057-3C04-28FC-6510CF942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A9B62-7A52-E8F0-56F8-B5C03779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95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1A6FD-A4DC-A54F-EE02-F94B62C3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02DE2-AC5F-9D83-9AE2-47B649FC4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344FF-6536-D096-76FD-E862FD23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DD140-2E0A-C9F6-E9A4-E9E95BFE7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C9FA7-406D-1B5A-FA41-E0B4C6A9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13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23049-6695-2FCB-AC6F-804C20B5B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6D314-72DB-5EAE-D2ED-D82E59CBF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18587-3641-6D28-23E6-749B0A5C9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8C5D2-5895-FEA9-984E-B82C782B0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0933D-746A-8C35-8FFD-5DE42AD1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52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A7B58-60E8-A79F-D998-BB50FF8F9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42CB1-6BEE-3039-7B94-6CAD134E8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CCA586-6A1F-41B6-336E-125CBEE0F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F7DCC-C271-AEF1-79AE-BEB29C16F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4766B-6EA8-CACF-44BE-DA121F364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A82A8-8173-1E2D-EDE8-0DF49038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3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4F32-3A76-9321-C038-5E79B176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82C59-A354-0B37-1319-EB67AB4C8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DA643-5EE3-60F5-3F1A-44884AAB2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9FBA63-F56A-8EC6-5EF9-EDFBF4D67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425BD8-930B-7D54-E97C-7B05F80F28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B476EB-9BAB-AF19-62B8-23FE4FFC8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6683A3-5F86-1F6A-70CD-E563F430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6BFF2A-848B-9424-686F-8315E9D3C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83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257C-89F3-CCB8-1BB8-CE70219F7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C7F2A-5FCB-5959-CC82-BCC29946B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B48D4-11E6-6E5B-5F61-1DEB28072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1131D-755C-F129-31A0-ACC0556F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51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04A35B-B9DC-613C-8970-E330208EA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61D529-ADA6-A733-D2C2-B3BDE5E21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886C2-F560-2A98-E37B-E048A431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47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09FA9-30E4-8B43-972C-C6DF52C8F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5A9B3-DA07-CCEC-B959-19CDE9C71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F7631-A533-AD5F-6988-D13492502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3BC43-DA5A-0E7E-B689-9F830FA7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ACB34-DFF9-0289-C02A-4E9569B19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6D9BD-64D7-2B3C-8182-46793DBA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61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BDBA8-1CB7-F95C-03C2-0EB217A55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EDC91-DEFE-0729-700A-452DB2041C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F897B-3ED8-3B3B-7369-693F7EE0D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0CAA8-7C17-279A-6766-620F8039E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ED70D-8494-C9DE-7CE9-FD6B905DA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B94D8-E19B-747E-71AC-89D5E743C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93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9204A-D890-DB40-42AF-CF5B44FBB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D87E23-9E03-D0B1-873D-3716715F3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5D51C-2824-9161-AC51-42156C752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51E1B-4218-E454-1DB0-1C01BF287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994D0-45C6-7BDB-B543-CE8742F9F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24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blurred public library with bookshelves">
            <a:extLst>
              <a:ext uri="{FF2B5EF4-FFF2-40B4-BE49-F238E27FC236}">
                <a16:creationId xmlns:a16="http://schemas.microsoft.com/office/drawing/2014/main" id="{E2381ABF-7279-6224-8505-934B923FBC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5" r="24367" b="-2"/>
          <a:stretch/>
        </p:blipFill>
        <p:spPr>
          <a:xfrm>
            <a:off x="212548" y="-1"/>
            <a:ext cx="4671437" cy="4236855"/>
          </a:xfrm>
          <a:custGeom>
            <a:avLst/>
            <a:gdLst/>
            <a:ahLst/>
            <a:cxnLst/>
            <a:rect l="l" t="t" r="r" b="b"/>
            <a:pathLst>
              <a:path w="4671437" h="4236855">
                <a:moveTo>
                  <a:pt x="630049" y="0"/>
                </a:moveTo>
                <a:lnTo>
                  <a:pt x="4671437" y="0"/>
                </a:lnTo>
                <a:lnTo>
                  <a:pt x="4671437" y="1"/>
                </a:lnTo>
                <a:lnTo>
                  <a:pt x="3814017" y="1"/>
                </a:lnTo>
                <a:lnTo>
                  <a:pt x="3181159" y="4236855"/>
                </a:lnTo>
                <a:lnTo>
                  <a:pt x="0" y="4236855"/>
                </a:lnTo>
                <a:close/>
              </a:path>
            </a:pathLst>
          </a:custGeom>
        </p:spPr>
      </p:pic>
      <p:pic>
        <p:nvPicPr>
          <p:cNvPr id="12" name="Picture 11" descr="A logo for a school&#10;&#10;Description automatically generated">
            <a:extLst>
              <a:ext uri="{FF2B5EF4-FFF2-40B4-BE49-F238E27FC236}">
                <a16:creationId xmlns:a16="http://schemas.microsoft.com/office/drawing/2014/main" id="{F5BC79CC-A405-0909-47A5-1810D7DC62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047" r="3" b="3296"/>
          <a:stretch/>
        </p:blipFill>
        <p:spPr>
          <a:xfrm>
            <a:off x="20" y="4235547"/>
            <a:ext cx="3393882" cy="2622453"/>
          </a:xfrm>
          <a:custGeom>
            <a:avLst/>
            <a:gdLst/>
            <a:ahLst/>
            <a:cxnLst/>
            <a:rect l="l" t="t" r="r" b="b"/>
            <a:pathLst>
              <a:path w="3393902" h="2622453">
                <a:moveTo>
                  <a:pt x="212741" y="0"/>
                </a:moveTo>
                <a:lnTo>
                  <a:pt x="3393902" y="0"/>
                </a:lnTo>
                <a:lnTo>
                  <a:pt x="3002186" y="2622453"/>
                </a:lnTo>
                <a:lnTo>
                  <a:pt x="0" y="2622453"/>
                </a:lnTo>
                <a:lnTo>
                  <a:pt x="0" y="1430607"/>
                </a:lnTo>
                <a:close/>
              </a:path>
            </a:pathLst>
          </a:cu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6900A-54FE-3046-C6C2-7D58280A6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0" y="1488613"/>
            <a:ext cx="5114776" cy="388077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4800" dirty="0"/>
              <a:t>Papworth Hall School</a:t>
            </a:r>
          </a:p>
          <a:p>
            <a:pPr algn="ctr"/>
            <a:endParaRPr lang="en-GB" sz="4800" dirty="0"/>
          </a:p>
          <a:p>
            <a:pPr marL="0" indent="0" algn="ctr">
              <a:buNone/>
            </a:pPr>
            <a:r>
              <a:rPr lang="en-GB" sz="4800" dirty="0"/>
              <a:t>Leaves Pathway </a:t>
            </a:r>
          </a:p>
          <a:p>
            <a:pPr marL="0" indent="0" algn="ctr">
              <a:buNone/>
            </a:pPr>
            <a:r>
              <a:rPr lang="en-GB" sz="4800" dirty="0"/>
              <a:t>Overview 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/>
              <a:t>EQUALS SEMI-FORMAL/FORMAL/ NCFE</a:t>
            </a:r>
          </a:p>
        </p:txBody>
      </p:sp>
    </p:spTree>
    <p:extLst>
      <p:ext uri="{BB962C8B-B14F-4D97-AF65-F5344CB8AC3E}">
        <p14:creationId xmlns:p14="http://schemas.microsoft.com/office/powerpoint/2010/main" val="362907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F807-CB47-5815-C61B-2F2725F1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13" y="4956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4000"/>
              <a:t>KS1-</a:t>
            </a:r>
            <a:r>
              <a:rPr lang="en-GB" sz="4000" dirty="0"/>
              <a:t>2</a:t>
            </a:r>
            <a:r>
              <a:rPr lang="en-GB" sz="4000"/>
              <a:t> </a:t>
            </a:r>
            <a:r>
              <a:rPr lang="en-GB" sz="4000" dirty="0"/>
              <a:t>Curriculum Overview – Papworth Hall School</a:t>
            </a:r>
            <a:br>
              <a:rPr lang="en-GB" sz="4000" dirty="0"/>
            </a:br>
            <a:r>
              <a:rPr lang="en-GB" sz="4000" b="1" dirty="0">
                <a:solidFill>
                  <a:srgbClr val="00B050"/>
                </a:solidFill>
              </a:rPr>
              <a:t>Formal Curriculum Stage </a:t>
            </a:r>
            <a:br>
              <a:rPr lang="en-GB" sz="4000" b="1" dirty="0">
                <a:solidFill>
                  <a:srgbClr val="00B050"/>
                </a:solidFill>
              </a:rPr>
            </a:br>
            <a:r>
              <a:rPr lang="en-GB" sz="4000" b="1" dirty="0">
                <a:solidFill>
                  <a:srgbClr val="00B050"/>
                </a:solidFill>
              </a:rPr>
              <a:t>Profile of pupils</a:t>
            </a:r>
            <a:br>
              <a:rPr lang="en-GB" sz="4400" b="1" dirty="0">
                <a:solidFill>
                  <a:srgbClr val="C00000"/>
                </a:solidFill>
              </a:rPr>
            </a:b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9B4C47-1ADD-337F-1E52-B9809FBB2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805941"/>
              </p:ext>
            </p:extLst>
          </p:nvPr>
        </p:nvGraphicFramePr>
        <p:xfrm>
          <a:off x="213360" y="2168208"/>
          <a:ext cx="11765280" cy="381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320">
                  <a:extLst>
                    <a:ext uri="{9D8B030D-6E8A-4147-A177-3AD203B41FA5}">
                      <a16:colId xmlns:a16="http://schemas.microsoft.com/office/drawing/2014/main" val="1128738048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370454320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235349136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7418367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GB" sz="2000" dirty="0"/>
                        <a:t>Age Range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SEND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EHCP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Developmental Stage</a:t>
                      </a:r>
                    </a:p>
                    <a:p>
                      <a:r>
                        <a:rPr lang="en-GB" sz="2000" dirty="0"/>
                        <a:t>&amp; Attention Stage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45801"/>
                  </a:ext>
                </a:extLst>
              </a:tr>
              <a:tr h="31103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Autism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ADHD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Moderate to Severe Learning Disabilities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PDA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SEMH needs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Communication and Interaction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Sensory and Physical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Social and Emotional Mental Health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Cognition and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Meet some pre-key standards (1-6) and beyond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Working towards “Sustained Attention”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31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042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15EF5EC5-161C-48BA-8F7F-EF82CC7329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401250"/>
              </p:ext>
            </p:extLst>
          </p:nvPr>
        </p:nvGraphicFramePr>
        <p:xfrm>
          <a:off x="111760" y="1584960"/>
          <a:ext cx="11978640" cy="4959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0398">
                  <a:extLst>
                    <a:ext uri="{9D8B030D-6E8A-4147-A177-3AD203B41FA5}">
                      <a16:colId xmlns:a16="http://schemas.microsoft.com/office/drawing/2014/main" val="3702526305"/>
                    </a:ext>
                  </a:extLst>
                </a:gridCol>
                <a:gridCol w="5648242">
                  <a:extLst>
                    <a:ext uri="{9D8B030D-6E8A-4147-A177-3AD203B41FA5}">
                      <a16:colId xmlns:a16="http://schemas.microsoft.com/office/drawing/2014/main" val="3060450784"/>
                    </a:ext>
                  </a:extLst>
                </a:gridCol>
              </a:tblGrid>
              <a:tr h="3911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KS1-2 (Yr1 – Y6)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National Curriculum Area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KS1-2 (Yr1 – Yr6)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Formal Curriculum Stage at Papworth Hall School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570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 (Equals Informal)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528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English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661955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Mathematics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094211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The World About Me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Outdoor Learning – Forest school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9915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 (Equals Informal)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3282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Art &amp;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06329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Citizenship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17747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Computing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33448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Design and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080417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Geography/History/RE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The World About 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78445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Music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859505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Physical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Physical Well-being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1129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PSHE inc. RSHE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Relationships and Sex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8632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A5F61A7-765E-3914-1DCA-803612D45968}"/>
              </a:ext>
            </a:extLst>
          </p:cNvPr>
          <p:cNvSpPr txBox="1"/>
          <p:nvPr/>
        </p:nvSpPr>
        <p:spPr>
          <a:xfrm>
            <a:off x="111760" y="59869"/>
            <a:ext cx="924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KS1-2 Curriculum Overview – Papworth Hall School </a:t>
            </a:r>
            <a:r>
              <a:rPr lang="en-GB" sz="3200" b="1" dirty="0">
                <a:solidFill>
                  <a:srgbClr val="00B050"/>
                </a:solidFill>
              </a:rPr>
              <a:t>Formal Curriculum Stage</a:t>
            </a:r>
          </a:p>
          <a:p>
            <a:r>
              <a:rPr lang="en-GB" sz="3200" b="1" dirty="0">
                <a:solidFill>
                  <a:srgbClr val="00B050"/>
                </a:solidFill>
              </a:rPr>
              <a:t>Study Overview  </a:t>
            </a:r>
          </a:p>
        </p:txBody>
      </p:sp>
    </p:spTree>
    <p:extLst>
      <p:ext uri="{BB962C8B-B14F-4D97-AF65-F5344CB8AC3E}">
        <p14:creationId xmlns:p14="http://schemas.microsoft.com/office/powerpoint/2010/main" val="70446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F807-CB47-5815-C61B-2F2725F1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13" y="4956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KS3-4 Curriculum Overview – Papworth Hall School</a:t>
            </a:r>
            <a:br>
              <a:rPr lang="en-GB" sz="4000" dirty="0"/>
            </a:br>
            <a:r>
              <a:rPr lang="en-GB" sz="4000" b="1" dirty="0">
                <a:solidFill>
                  <a:srgbClr val="00B050"/>
                </a:solidFill>
              </a:rPr>
              <a:t>Formal Curriculum Stage </a:t>
            </a:r>
            <a:br>
              <a:rPr lang="en-GB" sz="4000" b="1" dirty="0">
                <a:solidFill>
                  <a:srgbClr val="00B050"/>
                </a:solidFill>
              </a:rPr>
            </a:br>
            <a:r>
              <a:rPr lang="en-GB" sz="4000" b="1" dirty="0">
                <a:solidFill>
                  <a:srgbClr val="00B050"/>
                </a:solidFill>
              </a:rPr>
              <a:t>Profile of pupils</a:t>
            </a:r>
            <a:br>
              <a:rPr lang="en-GB" sz="4400" b="1" dirty="0">
                <a:solidFill>
                  <a:srgbClr val="C00000"/>
                </a:solidFill>
              </a:rPr>
            </a:b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9B4C47-1ADD-337F-1E52-B9809FBB2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544616"/>
              </p:ext>
            </p:extLst>
          </p:nvPr>
        </p:nvGraphicFramePr>
        <p:xfrm>
          <a:off x="213360" y="2168208"/>
          <a:ext cx="11765280" cy="381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320">
                  <a:extLst>
                    <a:ext uri="{9D8B030D-6E8A-4147-A177-3AD203B41FA5}">
                      <a16:colId xmlns:a16="http://schemas.microsoft.com/office/drawing/2014/main" val="1128738048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370454320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235349136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7418367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GB" sz="2000" dirty="0"/>
                        <a:t>Age Range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SEND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EHCP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Developmental Stage</a:t>
                      </a:r>
                    </a:p>
                    <a:p>
                      <a:r>
                        <a:rPr lang="en-GB" sz="2000" dirty="0"/>
                        <a:t>&amp; Attention Stage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45801"/>
                  </a:ext>
                </a:extLst>
              </a:tr>
              <a:tr h="31103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11-16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Autism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ADHD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Moderate to Severe Learning Disabilities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FASD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PDA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SEMH needs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Communication and Interaction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Sensory and Physical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Social and Emotional Mental Health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Cognition and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Meet some pre-key standards (1-6) and beyond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Working towards “Sustained Attention”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31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73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15EF5EC5-161C-48BA-8F7F-EF82CC7329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605735"/>
              </p:ext>
            </p:extLst>
          </p:nvPr>
        </p:nvGraphicFramePr>
        <p:xfrm>
          <a:off x="129540" y="1818778"/>
          <a:ext cx="11932920" cy="4849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61">
                  <a:extLst>
                    <a:ext uri="{9D8B030D-6E8A-4147-A177-3AD203B41FA5}">
                      <a16:colId xmlns:a16="http://schemas.microsoft.com/office/drawing/2014/main" val="3702526305"/>
                    </a:ext>
                  </a:extLst>
                </a:gridCol>
                <a:gridCol w="6929134">
                  <a:extLst>
                    <a:ext uri="{9D8B030D-6E8A-4147-A177-3AD203B41FA5}">
                      <a16:colId xmlns:a16="http://schemas.microsoft.com/office/drawing/2014/main" val="3060450784"/>
                    </a:ext>
                  </a:extLst>
                </a:gridCol>
                <a:gridCol w="2744725">
                  <a:extLst>
                    <a:ext uri="{9D8B030D-6E8A-4147-A177-3AD203B41FA5}">
                      <a16:colId xmlns:a16="http://schemas.microsoft.com/office/drawing/2014/main" val="2112075147"/>
                    </a:ext>
                  </a:extLst>
                </a:gridCol>
              </a:tblGrid>
              <a:tr h="3911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KS3-4 (Yr7 – Yr11)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National Curriculum Area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KS3 -4(Yr7 – Yr11)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Formal Curriculum Stage at  Papworth Hall School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KS3-4 (Yr7-11) Outcomes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570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 (Accredited Study)</a:t>
                      </a: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All semi-formal pupils will work towards accreditation in the following areas at a developmentally appropriate stage:</a:t>
                      </a:r>
                    </a:p>
                    <a:p>
                      <a:pPr algn="l"/>
                      <a:endParaRPr lang="en-GB" sz="1200" b="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English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Mathematics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Vocational Studies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Preparation for Employment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British Values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Digital Skills for Life</a:t>
                      </a: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- Personal and Social Skills</a:t>
                      </a:r>
                    </a:p>
                    <a:p>
                      <a:pPr algn="l"/>
                      <a:endParaRPr lang="en-GB" sz="1200" b="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Some pupils may achieve full awards and some pupils may focus on achieving specific unit awards.  This will be based on pupil’s personalised and developmentally appropriate accreditation pathway.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528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Certificate in English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Functional Skills Level 1 Award in English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661955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Certificate in Mathematics</a:t>
                      </a:r>
                      <a:endParaRPr lang="en-GB" sz="120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Functional Skills Level 1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Award in Mathematics</a:t>
                      </a:r>
                      <a:endParaRPr lang="en-GB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094211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Entry Level 1-3 Certificate in Vocational Studies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(Unit: Planning a Healthy Diet)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(Unit: The Effect of Exercise on the Body)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(Unit: Understanding Animals)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(Unit: Sowing and Growing Techniques)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9915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 (Accredited Study)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3282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Careers and Employability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Preparation for Employment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06329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Citizenship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Religious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3 Unit Award in British Values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17747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Computing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Award in Digital Skills for Life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33448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Physical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Unit Award Taking Part in Sport (Vocational Studies Link)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1-3 Unit Award in Exercise as Part of a Healthy Lifestyle (Vocational Studies Link)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1129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PSHE inc. RSHE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Entry Level Certificate In Personal and Social Skills (Entry 3)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8632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A5F61A7-765E-3914-1DCA-803612D45968}"/>
              </a:ext>
            </a:extLst>
          </p:cNvPr>
          <p:cNvSpPr txBox="1"/>
          <p:nvPr/>
        </p:nvSpPr>
        <p:spPr>
          <a:xfrm>
            <a:off x="129540" y="71326"/>
            <a:ext cx="10213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KS3-4 Curriculum Overview – Papworth Hall School </a:t>
            </a:r>
            <a:r>
              <a:rPr lang="en-GB" sz="3600" b="1" dirty="0">
                <a:solidFill>
                  <a:srgbClr val="00B050"/>
                </a:solidFill>
              </a:rPr>
              <a:t>Semi-formal Curriculum Stage </a:t>
            </a:r>
          </a:p>
          <a:p>
            <a:r>
              <a:rPr lang="en-GB" sz="3600" b="1" dirty="0">
                <a:solidFill>
                  <a:srgbClr val="00B050"/>
                </a:solidFill>
              </a:rPr>
              <a:t>Study Overview </a:t>
            </a:r>
          </a:p>
        </p:txBody>
      </p:sp>
    </p:spTree>
    <p:extLst>
      <p:ext uri="{BB962C8B-B14F-4D97-AF65-F5344CB8AC3E}">
        <p14:creationId xmlns:p14="http://schemas.microsoft.com/office/powerpoint/2010/main" val="3142041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537</Words>
  <Application>Microsoft Office PowerPoint</Application>
  <PresentationFormat>Widescreen</PresentationFormat>
  <Paragraphs>126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KS1-2 Curriculum Overview – Papworth Hall School Formal Curriculum Stage  Profile of pupils </vt:lpstr>
      <vt:lpstr>PowerPoint Presentation</vt:lpstr>
      <vt:lpstr>KS3-4 Curriculum Overview – Papworth Hall School Formal Curriculum Stage  Profile of pupils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Hebden Green School Curriculum</dc:title>
  <dc:creator>Danielle Lamb</dc:creator>
  <cp:lastModifiedBy>Charlotte Fernandes</cp:lastModifiedBy>
  <cp:revision>20</cp:revision>
  <cp:lastPrinted>2023-11-28T08:19:48Z</cp:lastPrinted>
  <dcterms:created xsi:type="dcterms:W3CDTF">2023-11-27T19:58:24Z</dcterms:created>
  <dcterms:modified xsi:type="dcterms:W3CDTF">2024-06-28T12:47:42Z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2023-11-27T00:00:00Z</vt:filetime>
  </property>
  <property fmtid="{D5CDD505-2E9C-101B-9397-08002B2CF9AE}" pid="5" name="Producer">
    <vt:lpwstr>Microsoft® PowerPoint® 2016</vt:lpwstr>
  </property>
</Properties>
</file>