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66" r:id="rId2"/>
    <p:sldId id="270" r:id="rId3"/>
    <p:sldId id="271" r:id="rId4"/>
    <p:sldId id="272" r:id="rId5"/>
    <p:sldId id="273" r:id="rId6"/>
    <p:sldId id="260" r:id="rId7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1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0B13-BD68-75AC-C331-500A1DA7E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CE948-A35D-225D-60A4-1E9093C8D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94EAC-BE54-3AC9-757A-07BA6F8E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5F5AB-43D0-167C-11E1-17CDA04C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7806B-F445-86BC-827A-0DC085B8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98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FBBDB-2855-56BC-BFCF-C73880361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A02A5-0D78-949C-2FC6-3AF818EB6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57C41-4F77-B629-D47A-E35A2C91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AD292-4FC7-732E-7E53-0328FD8F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ED42F-BD6B-470B-E1E7-3A7991E5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98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163436-23F9-585F-D56D-AC1F0F204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5B323-8B90-8E09-2D27-38AEA1B46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E91F7-0AE5-3ABC-1E32-334487B6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9E96E-9B0D-2478-3DF9-399E8531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F6039-2C91-39E8-456F-F86C8F0BD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7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9C9C-F02E-54DC-12CB-EAE68F42E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55485-C8D8-B224-01F1-B05EE15A9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8CD44-46A7-C99B-F2B3-A6BAF4922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F6587-6410-58BC-6B62-3738FD09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4B08A-1347-65B8-4AF8-21586EEEC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9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10FEC-BB98-67F2-0DCC-044496CD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ADE69-9EC1-A40E-DA4A-C75CD93EC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40153-7F8D-F4DC-7E7E-DD150698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5D3B0-0928-0B6D-DF7B-DDC00F9B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2F6E1-0CA0-32B8-2247-81CEB72E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08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E721-A5C7-8A90-E7BC-8A8B1144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75FD6-57B5-CE27-40A9-01DED58B30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59A76D-70E2-86B5-75AF-F8FD6D847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EB27D-A386-13C0-056C-919FE91CB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B89F5-E0DA-260B-6E16-212CF1CE4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52081-BE3A-D7AE-920C-C69A48AC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66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326BA-E2D8-B150-016A-7B3F7A15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FE966-C0CB-062E-27EC-F0825C198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F34A7-02BA-8A26-849A-7CB214427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275086-3B7F-1554-660F-6660B1FB0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BD794E-64C9-E90D-7692-B2F46528D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B83E0F-8EEB-C201-E59E-36C6DBF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BF39A6-6902-6CE0-8208-AF542F8A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355289-59C2-4A8E-8A6E-2E0C6C218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50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7BBD-407B-E5FE-6AC7-F657C2C63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6703B6-1B57-E27A-5745-64FED4748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EB7E0-3D36-CA92-0393-CEBA348C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DCBA1-6B68-BBC9-7D10-54ED1F0D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93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0FA6FD-7E37-1248-0348-02451FAE2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92EE60-A203-1EEA-D9D9-9620C298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FC4B9-A4E6-7CE8-D1DB-0FADE1EF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03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C516-78CF-9C9B-C7A7-2CB60DEE8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4B8E6-FED9-0533-EE6E-4B87D4D3E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5FC5B-E968-4741-6DD0-0CE1D0B9A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44602-065A-F30B-CC7E-5E4BED47B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2CF60-C0B4-C829-7E22-283C38F9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4532B-21EF-231A-8A83-790F8818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28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F92C-1024-5A84-1ABA-91FE78B7C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7F1C-E8CC-B115-D514-89C738836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123331-77B3-58B5-7F4B-A47C2EF09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53F8D-A7A1-9DE7-EF18-2F2CDBBC9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407D2-68F4-042D-E4F6-45B153F3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94211-AC9F-256D-12F7-C0351237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4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A5D4FC-CBBB-C142-9A9C-3B81D516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DA4BE-EACD-DBBC-AF70-CCFC574F5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61E95-00C7-635C-004A-E2EA594102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E24A3-FF05-8453-0D2F-EAFEABB21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084A0-27B7-DCF3-196A-862EFE575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21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blurred public library with bookshelves">
            <a:extLst>
              <a:ext uri="{FF2B5EF4-FFF2-40B4-BE49-F238E27FC236}">
                <a16:creationId xmlns:a16="http://schemas.microsoft.com/office/drawing/2014/main" id="{E2381ABF-7279-6224-8505-934B923FBC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5" r="24367" b="-2"/>
          <a:stretch/>
        </p:blipFill>
        <p:spPr>
          <a:xfrm>
            <a:off x="212548" y="-1"/>
            <a:ext cx="4671437" cy="4236855"/>
          </a:xfrm>
          <a:custGeom>
            <a:avLst/>
            <a:gdLst/>
            <a:ahLst/>
            <a:cxnLst/>
            <a:rect l="l" t="t" r="r" b="b"/>
            <a:pathLst>
              <a:path w="4671437" h="4236855">
                <a:moveTo>
                  <a:pt x="630049" y="0"/>
                </a:moveTo>
                <a:lnTo>
                  <a:pt x="4671437" y="0"/>
                </a:lnTo>
                <a:lnTo>
                  <a:pt x="4671437" y="1"/>
                </a:lnTo>
                <a:lnTo>
                  <a:pt x="3814017" y="1"/>
                </a:lnTo>
                <a:lnTo>
                  <a:pt x="3181159" y="4236855"/>
                </a:lnTo>
                <a:lnTo>
                  <a:pt x="0" y="4236855"/>
                </a:lnTo>
                <a:close/>
              </a:path>
            </a:pathLst>
          </a:custGeom>
        </p:spPr>
      </p:pic>
      <p:pic>
        <p:nvPicPr>
          <p:cNvPr id="12" name="Picture 11" descr="A logo for a school&#10;&#10;Description automatically generated">
            <a:extLst>
              <a:ext uri="{FF2B5EF4-FFF2-40B4-BE49-F238E27FC236}">
                <a16:creationId xmlns:a16="http://schemas.microsoft.com/office/drawing/2014/main" id="{F5BC79CC-A405-0909-47A5-1810D7DC62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047" r="3" b="3296"/>
          <a:stretch/>
        </p:blipFill>
        <p:spPr>
          <a:xfrm>
            <a:off x="20" y="4235547"/>
            <a:ext cx="3393882" cy="2622453"/>
          </a:xfrm>
          <a:custGeom>
            <a:avLst/>
            <a:gdLst/>
            <a:ahLst/>
            <a:cxnLst/>
            <a:rect l="l" t="t" r="r" b="b"/>
            <a:pathLst>
              <a:path w="3393902" h="2622453">
                <a:moveTo>
                  <a:pt x="212741" y="0"/>
                </a:moveTo>
                <a:lnTo>
                  <a:pt x="3393902" y="0"/>
                </a:lnTo>
                <a:lnTo>
                  <a:pt x="3002186" y="2622453"/>
                </a:lnTo>
                <a:lnTo>
                  <a:pt x="0" y="2622453"/>
                </a:lnTo>
                <a:lnTo>
                  <a:pt x="0" y="1430607"/>
                </a:lnTo>
                <a:close/>
              </a:path>
            </a:pathLst>
          </a:cu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6900A-54FE-3046-C6C2-7D58280A6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0" y="1488613"/>
            <a:ext cx="5114776" cy="388077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4800" dirty="0"/>
              <a:t>Papworth Hall School</a:t>
            </a:r>
          </a:p>
          <a:p>
            <a:pPr algn="ctr"/>
            <a:endParaRPr lang="en-GB" sz="4800" dirty="0"/>
          </a:p>
          <a:p>
            <a:pPr marL="0" indent="0" algn="ctr">
              <a:buNone/>
            </a:pPr>
            <a:r>
              <a:rPr lang="en-GB" sz="4800" dirty="0"/>
              <a:t>Foundation stage &amp; Roots Pathway </a:t>
            </a:r>
          </a:p>
          <a:p>
            <a:pPr marL="0" indent="0" algn="ctr">
              <a:buNone/>
            </a:pPr>
            <a:r>
              <a:rPr lang="en-GB" sz="4800" dirty="0"/>
              <a:t>Overview 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/>
              <a:t>EYFS/ EQUALS PRE-FORMAL</a:t>
            </a:r>
          </a:p>
        </p:txBody>
      </p:sp>
    </p:spTree>
    <p:extLst>
      <p:ext uri="{BB962C8B-B14F-4D97-AF65-F5344CB8AC3E}">
        <p14:creationId xmlns:p14="http://schemas.microsoft.com/office/powerpoint/2010/main" val="362907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63328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150" dirty="0"/>
              <a:t>Top</a:t>
            </a:r>
            <a:r>
              <a:rPr sz="3600" spc="-20" dirty="0"/>
              <a:t> </a:t>
            </a:r>
            <a:r>
              <a:rPr sz="3600" dirty="0"/>
              <a:t>4</a:t>
            </a:r>
            <a:r>
              <a:rPr sz="3600" spc="-20" dirty="0"/>
              <a:t> </a:t>
            </a:r>
            <a:r>
              <a:rPr sz="3600" dirty="0"/>
              <a:t>overarching</a:t>
            </a:r>
            <a:r>
              <a:rPr sz="3600" spc="-35" dirty="0"/>
              <a:t> </a:t>
            </a:r>
            <a:r>
              <a:rPr sz="3600" spc="-5" dirty="0"/>
              <a:t>principles</a:t>
            </a:r>
            <a:r>
              <a:rPr sz="3600" spc="-40" dirty="0"/>
              <a:t> </a:t>
            </a:r>
            <a:r>
              <a:rPr sz="3600" dirty="0"/>
              <a:t>of </a:t>
            </a:r>
            <a:r>
              <a:rPr sz="3600" spc="-1070" dirty="0"/>
              <a:t> </a:t>
            </a:r>
            <a:r>
              <a:rPr sz="3600" dirty="0"/>
              <a:t>Foundation</a:t>
            </a:r>
            <a:r>
              <a:rPr sz="3600" spc="-25" dirty="0"/>
              <a:t> </a:t>
            </a:r>
            <a:r>
              <a:rPr sz="3600" dirty="0"/>
              <a:t>Stage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4481" y="1814013"/>
            <a:ext cx="8965565" cy="4107815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30"/>
              </a:spcBef>
            </a:pPr>
            <a:r>
              <a:rPr sz="1450" spc="-15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spc="63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Unique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Child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endParaRPr sz="1800">
              <a:latin typeface="Trebuchet MS"/>
              <a:cs typeface="Trebuchet MS"/>
            </a:endParaRPr>
          </a:p>
          <a:p>
            <a:pPr marL="413384" algn="just">
              <a:lnSpc>
                <a:spcPct val="100000"/>
              </a:lnSpc>
              <a:spcBef>
                <a:spcPts val="1005"/>
              </a:spcBef>
            </a:pP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All</a:t>
            </a:r>
            <a:r>
              <a:rPr sz="16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children</a:t>
            </a:r>
            <a:r>
              <a:rPr sz="16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within</a:t>
            </a:r>
            <a:r>
              <a:rPr sz="16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Foundation</a:t>
            </a:r>
            <a:r>
              <a:rPr sz="16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Stage</a:t>
            </a:r>
            <a:r>
              <a:rPr sz="16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will</a:t>
            </a:r>
            <a:r>
              <a:rPr sz="16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be</a:t>
            </a:r>
            <a:r>
              <a:rPr sz="16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resilient,</a:t>
            </a:r>
            <a:r>
              <a:rPr sz="16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Trebuchet MS"/>
                <a:cs typeface="Trebuchet MS"/>
              </a:rPr>
              <a:t>capable,</a:t>
            </a:r>
            <a:r>
              <a:rPr sz="16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confident</a:t>
            </a:r>
            <a:r>
              <a:rPr sz="16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600" dirty="0">
                <a:solidFill>
                  <a:srgbClr val="404040"/>
                </a:solidFill>
                <a:latin typeface="Trebuchet MS"/>
                <a:cs typeface="Trebuchet MS"/>
              </a:rPr>
              <a:t> self-assured.</a:t>
            </a:r>
            <a:endParaRPr sz="16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0"/>
              </a:spcBef>
            </a:pPr>
            <a:r>
              <a:rPr sz="1450" spc="-15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spc="63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Positive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Relationships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endParaRPr sz="1800">
              <a:latin typeface="Trebuchet MS"/>
              <a:cs typeface="Trebuchet MS"/>
            </a:endParaRPr>
          </a:p>
          <a:p>
            <a:pPr marL="413384" marR="5080" algn="just">
              <a:lnSpc>
                <a:spcPct val="100000"/>
              </a:lnSpc>
              <a:spcBef>
                <a:spcPts val="1005"/>
              </a:spcBef>
            </a:pP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All children within Foundation Stage </a:t>
            </a:r>
            <a:r>
              <a:rPr sz="1600" spc="-10" dirty="0">
                <a:solidFill>
                  <a:srgbClr val="404040"/>
                </a:solidFill>
                <a:latin typeface="Trebuchet MS"/>
                <a:cs typeface="Trebuchet MS"/>
              </a:rPr>
              <a:t>will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learn to be strong and independent through positive </a:t>
            </a:r>
            <a:r>
              <a:rPr sz="16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relationships.</a:t>
            </a:r>
            <a:endParaRPr sz="16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00"/>
              </a:spcBef>
            </a:pPr>
            <a:r>
              <a:rPr sz="1450" spc="-15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spc="65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Enabling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Environments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endParaRPr sz="1800">
              <a:latin typeface="Trebuchet MS"/>
              <a:cs typeface="Trebuchet MS"/>
            </a:endParaRPr>
          </a:p>
          <a:p>
            <a:pPr marL="413384" marR="474345" algn="just">
              <a:lnSpc>
                <a:spcPct val="100000"/>
              </a:lnSpc>
              <a:spcBef>
                <a:spcPts val="1005"/>
              </a:spcBef>
            </a:pPr>
            <a:r>
              <a:rPr sz="1600" spc="-45" dirty="0">
                <a:solidFill>
                  <a:srgbClr val="404040"/>
                </a:solidFill>
                <a:latin typeface="Trebuchet MS"/>
                <a:cs typeface="Trebuchet MS"/>
              </a:rPr>
              <a:t>We </a:t>
            </a:r>
            <a:r>
              <a:rPr sz="1600" spc="-10" dirty="0">
                <a:solidFill>
                  <a:srgbClr val="404040"/>
                </a:solidFill>
                <a:latin typeface="Trebuchet MS"/>
                <a:cs typeface="Trebuchet MS"/>
              </a:rPr>
              <a:t>know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that, children learn and develop well in enabling environments, in </a:t>
            </a:r>
            <a:r>
              <a:rPr sz="1600" spc="-10" dirty="0">
                <a:solidFill>
                  <a:srgbClr val="404040"/>
                </a:solidFill>
                <a:latin typeface="Trebuchet MS"/>
                <a:cs typeface="Trebuchet MS"/>
              </a:rPr>
              <a:t>which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their </a:t>
            </a:r>
            <a:r>
              <a:rPr sz="16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experiences respond to their </a:t>
            </a:r>
            <a:r>
              <a:rPr sz="1600" spc="-10" dirty="0">
                <a:solidFill>
                  <a:srgbClr val="404040"/>
                </a:solidFill>
                <a:latin typeface="Trebuchet MS"/>
                <a:cs typeface="Trebuchet MS"/>
              </a:rPr>
              <a:t>individual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needs and there is a strong partnership between </a:t>
            </a:r>
            <a:r>
              <a:rPr sz="16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practitioners</a:t>
            </a:r>
            <a:r>
              <a:rPr sz="16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6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parents and</a:t>
            </a:r>
            <a:r>
              <a:rPr sz="16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carers.</a:t>
            </a:r>
            <a:endParaRPr sz="16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1005"/>
              </a:spcBef>
            </a:pPr>
            <a:r>
              <a:rPr sz="1450" spc="-15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1450" spc="64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Learning and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Development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endParaRPr sz="1800">
              <a:latin typeface="Trebuchet MS"/>
              <a:cs typeface="Trebuchet MS"/>
            </a:endParaRPr>
          </a:p>
          <a:p>
            <a:pPr marL="413384" marR="274955" algn="just">
              <a:lnSpc>
                <a:spcPct val="100000"/>
              </a:lnSpc>
              <a:spcBef>
                <a:spcPts val="1000"/>
              </a:spcBef>
            </a:pPr>
            <a:r>
              <a:rPr sz="1600" spc="-45" dirty="0">
                <a:solidFill>
                  <a:srgbClr val="404040"/>
                </a:solidFill>
                <a:latin typeface="Trebuchet MS"/>
                <a:cs typeface="Trebuchet MS"/>
              </a:rPr>
              <a:t>We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recognise that children develop and learn in different ways. Our curriculum covers the </a:t>
            </a:r>
            <a:r>
              <a:rPr sz="16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education</a:t>
            </a:r>
            <a:r>
              <a:rPr sz="16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16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care</a:t>
            </a:r>
            <a:r>
              <a:rPr sz="16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6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rgbClr val="404040"/>
                </a:solidFill>
                <a:latin typeface="Trebuchet MS"/>
                <a:cs typeface="Trebuchet MS"/>
              </a:rPr>
              <a:t>all</a:t>
            </a:r>
            <a:r>
              <a:rPr sz="1600" b="1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children</a:t>
            </a:r>
            <a:r>
              <a:rPr sz="16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regardless</a:t>
            </a:r>
            <a:r>
              <a:rPr sz="16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6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their</a:t>
            </a:r>
            <a:r>
              <a:rPr sz="16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barriers</a:t>
            </a:r>
            <a:r>
              <a:rPr sz="16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6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Trebuchet MS"/>
                <a:cs typeface="Trebuchet MS"/>
              </a:rPr>
              <a:t>learning.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F807-CB47-5815-C61B-2F2725F1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13" y="4956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KS1-2 Curriculum Overview – Papworth Hall School</a:t>
            </a:r>
            <a:br>
              <a:rPr lang="en-GB" sz="4000" dirty="0"/>
            </a:br>
            <a:r>
              <a:rPr lang="en-GB" sz="4000" b="1" dirty="0">
                <a:solidFill>
                  <a:srgbClr val="00B050"/>
                </a:solidFill>
              </a:rPr>
              <a:t>Informal Curriculum Stage </a:t>
            </a:r>
            <a:br>
              <a:rPr lang="en-GB" sz="4000" b="1" dirty="0">
                <a:solidFill>
                  <a:srgbClr val="00B050"/>
                </a:solidFill>
              </a:rPr>
            </a:br>
            <a:r>
              <a:rPr lang="en-GB" sz="4000" b="1" dirty="0">
                <a:solidFill>
                  <a:srgbClr val="00B050"/>
                </a:solidFill>
              </a:rPr>
              <a:t>Profile of pupils</a:t>
            </a:r>
            <a:br>
              <a:rPr lang="en-GB" sz="4400" b="1" dirty="0">
                <a:solidFill>
                  <a:srgbClr val="C00000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9B4C47-1ADD-337F-1E52-B9809FBB2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628379"/>
              </p:ext>
            </p:extLst>
          </p:nvPr>
        </p:nvGraphicFramePr>
        <p:xfrm>
          <a:off x="213360" y="2168208"/>
          <a:ext cx="11765280" cy="381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320">
                  <a:extLst>
                    <a:ext uri="{9D8B030D-6E8A-4147-A177-3AD203B41FA5}">
                      <a16:colId xmlns:a16="http://schemas.microsoft.com/office/drawing/2014/main" val="1128738048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370454320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235349136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7418367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GB" sz="2000" dirty="0"/>
                        <a:t>Age Range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SEND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EHCP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Developmental Stage</a:t>
                      </a:r>
                    </a:p>
                    <a:p>
                      <a:r>
                        <a:rPr lang="en-GB" sz="2000" dirty="0"/>
                        <a:t>&amp; Attention Stage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45801"/>
                  </a:ext>
                </a:extLst>
              </a:tr>
              <a:tr h="31103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5-10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ADHD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Prader Willi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Global delay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Severe/ Profound Learning Disabilities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Communication and Interaction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Sensory and Physical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Social and Emotional Mental 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Cognition and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Below all pre-key stage standards (1-6)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Working towards “Focused Attention &amp; Exploration”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31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04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15EF5EC5-161C-48BA-8F7F-EF82CC7329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1760" y="1584960"/>
          <a:ext cx="11978640" cy="5288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0398">
                  <a:extLst>
                    <a:ext uri="{9D8B030D-6E8A-4147-A177-3AD203B41FA5}">
                      <a16:colId xmlns:a16="http://schemas.microsoft.com/office/drawing/2014/main" val="3702526305"/>
                    </a:ext>
                  </a:extLst>
                </a:gridCol>
                <a:gridCol w="5648242">
                  <a:extLst>
                    <a:ext uri="{9D8B030D-6E8A-4147-A177-3AD203B41FA5}">
                      <a16:colId xmlns:a16="http://schemas.microsoft.com/office/drawing/2014/main" val="3060450784"/>
                    </a:ext>
                  </a:extLst>
                </a:gridCol>
              </a:tblGrid>
              <a:tr h="3911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KS1-2 (Yr1 – Y6)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National Curriculum Area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KS1-2 (Yr1 – Yr6)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Informal Curriculum Stage at Papworth Hall School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57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 (Equals 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528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66195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My Shopping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94211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Sensory Play 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The World About Me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Outdoor Learning – Forest school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91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 (Equals Informal)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3282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Art &amp;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Sensory Play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06329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Citizenship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17747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Communication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3448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Design and 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My Cooking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080417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Geography/History/RE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My Travel Training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The World About 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7844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Music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85950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Physical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Physical Well-being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129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PSHE inc. RSHE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Independence –  My Dressing and undressing </a:t>
                      </a:r>
                    </a:p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My Relationships and Sex Education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863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5F61A7-765E-3914-1DCA-803612D45968}"/>
              </a:ext>
            </a:extLst>
          </p:cNvPr>
          <p:cNvSpPr txBox="1"/>
          <p:nvPr/>
        </p:nvSpPr>
        <p:spPr>
          <a:xfrm>
            <a:off x="111760" y="59869"/>
            <a:ext cx="924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KS1-2 Curriculum Overview – Papworth Hall School </a:t>
            </a:r>
            <a:r>
              <a:rPr lang="en-GB" sz="3200" b="1" dirty="0">
                <a:solidFill>
                  <a:srgbClr val="00B050"/>
                </a:solidFill>
              </a:rPr>
              <a:t>Informal Curriculum Stage</a:t>
            </a:r>
          </a:p>
          <a:p>
            <a:r>
              <a:rPr lang="en-GB" sz="3200" b="1" dirty="0">
                <a:solidFill>
                  <a:srgbClr val="00B050"/>
                </a:solidFill>
              </a:rPr>
              <a:t>Study Overview  </a:t>
            </a:r>
          </a:p>
        </p:txBody>
      </p:sp>
    </p:spTree>
    <p:extLst>
      <p:ext uri="{BB962C8B-B14F-4D97-AF65-F5344CB8AC3E}">
        <p14:creationId xmlns:p14="http://schemas.microsoft.com/office/powerpoint/2010/main" val="70446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DF807-CB47-5815-C61B-2F2725F1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4956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4000" dirty="0"/>
              <a:t>KS3 - 4 Curriculum Overview – Papworth Hall School</a:t>
            </a:r>
            <a:br>
              <a:rPr lang="en-GB" sz="4000" dirty="0"/>
            </a:br>
            <a:r>
              <a:rPr lang="en-GB" sz="4000" b="1" dirty="0">
                <a:solidFill>
                  <a:srgbClr val="00B050"/>
                </a:solidFill>
              </a:rPr>
              <a:t>Informal Curriculum Stage </a:t>
            </a:r>
            <a:br>
              <a:rPr lang="en-GB" sz="4000" b="1" dirty="0">
                <a:solidFill>
                  <a:srgbClr val="00B050"/>
                </a:solidFill>
              </a:rPr>
            </a:br>
            <a:r>
              <a:rPr lang="en-GB" sz="4000" b="1" dirty="0">
                <a:solidFill>
                  <a:srgbClr val="00B050"/>
                </a:solidFill>
              </a:rPr>
              <a:t>Profile of pupils</a:t>
            </a:r>
            <a:br>
              <a:rPr lang="en-GB" sz="4400" b="1" dirty="0">
                <a:solidFill>
                  <a:srgbClr val="C00000"/>
                </a:solidFill>
              </a:rPr>
            </a:b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99B4C47-1ADD-337F-1E52-B9809FBB2D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3360" y="2168208"/>
          <a:ext cx="11765280" cy="381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320">
                  <a:extLst>
                    <a:ext uri="{9D8B030D-6E8A-4147-A177-3AD203B41FA5}">
                      <a16:colId xmlns:a16="http://schemas.microsoft.com/office/drawing/2014/main" val="1128738048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370454320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2353491362"/>
                    </a:ext>
                  </a:extLst>
                </a:gridCol>
                <a:gridCol w="2941320">
                  <a:extLst>
                    <a:ext uri="{9D8B030D-6E8A-4147-A177-3AD203B41FA5}">
                      <a16:colId xmlns:a16="http://schemas.microsoft.com/office/drawing/2014/main" val="7418367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r>
                        <a:rPr lang="en-GB" sz="2000" dirty="0"/>
                        <a:t>Age Range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SEND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EHCP Needs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Developmental Stage</a:t>
                      </a:r>
                    </a:p>
                    <a:p>
                      <a:r>
                        <a:rPr lang="en-GB" sz="2000" dirty="0"/>
                        <a:t>&amp; Attention Stage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445801"/>
                  </a:ext>
                </a:extLst>
              </a:tr>
              <a:tr h="31103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11-16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ADHD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Prader Willi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Global delay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Severe/ Profound Learning Disabilities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Communication and Interaction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Sensory and Physical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Social and Emotional Mental Health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/>
                        <a:t>Cognition and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Below all pre-key stage standards (1-6)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Working towards “Focused Attention &amp; Exploration”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31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08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15EF5EC5-161C-48BA-8F7F-EF82CC7329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9540" y="1818778"/>
          <a:ext cx="11932920" cy="371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61">
                  <a:extLst>
                    <a:ext uri="{9D8B030D-6E8A-4147-A177-3AD203B41FA5}">
                      <a16:colId xmlns:a16="http://schemas.microsoft.com/office/drawing/2014/main" val="3702526305"/>
                    </a:ext>
                  </a:extLst>
                </a:gridCol>
                <a:gridCol w="6929134">
                  <a:extLst>
                    <a:ext uri="{9D8B030D-6E8A-4147-A177-3AD203B41FA5}">
                      <a16:colId xmlns:a16="http://schemas.microsoft.com/office/drawing/2014/main" val="3060450784"/>
                    </a:ext>
                  </a:extLst>
                </a:gridCol>
                <a:gridCol w="2744725">
                  <a:extLst>
                    <a:ext uri="{9D8B030D-6E8A-4147-A177-3AD203B41FA5}">
                      <a16:colId xmlns:a16="http://schemas.microsoft.com/office/drawing/2014/main" val="2112075147"/>
                    </a:ext>
                  </a:extLst>
                </a:gridCol>
              </a:tblGrid>
              <a:tr h="3911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KS3 - 4 (Yr7 – Yr11)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National Curriculum Area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KS3 - 4 (Yr7 – Yr11)</a:t>
                      </a:r>
                    </a:p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Informal Curriculum Stage at Stretton Shires School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KS3 - 4 (Yr7 - Yr11) Outcomes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84570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Core Subjects (Accredited Study)</a:t>
                      </a: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All informal pupils will work towards accreditation in The Moving On </a:t>
                      </a:r>
                      <a:r>
                        <a:rPr lang="en-GB" sz="1200" b="0" dirty="0" err="1">
                          <a:latin typeface="+mn-lt"/>
                          <a:cs typeface="Calibri" panose="020F0502020204030204" pitchFamily="34" charset="0"/>
                        </a:rPr>
                        <a:t>esSENtials</a:t>
                      </a:r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 for life curriculum.</a:t>
                      </a:r>
                    </a:p>
                    <a:p>
                      <a:pPr algn="l"/>
                      <a:endParaRPr lang="en-GB" sz="1200" b="0" dirty="0"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GB" sz="1200" b="0" dirty="0">
                          <a:latin typeface="+mn-lt"/>
                          <a:cs typeface="Calibri" panose="020F0502020204030204" pitchFamily="34" charset="0"/>
                        </a:rPr>
                        <a:t>Some pupils may achieve full awards and some pupils may focus on achieving specific unit awards.  This will be based on pupil’s personalised and developmentally appropriate accreditation pathway.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528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Moving on - Literacy (elements)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661955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Moving on - Numeracy (elements)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094211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Moving on - The World About Me </a:t>
                      </a: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(elements)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9915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  <a:cs typeface="Calibri" panose="020F0502020204030204" pitchFamily="34" charset="0"/>
                        </a:rPr>
                        <a:t>Foundation Subjects (Accredited Study)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63282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Careers and Employability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Preparation for Employment (Gateway unit awards)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06329"/>
                  </a:ext>
                </a:extLst>
              </a:tr>
              <a:tr h="326218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Citizenship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Moving on - The World About Me </a:t>
                      </a:r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(elements)</a:t>
                      </a: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endParaRPr lang="en-GB" sz="12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17747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Moving on - The World About Me (elements)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34483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Physical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Moving on - My Play and Leisure (elements)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112904"/>
                  </a:ext>
                </a:extLst>
              </a:tr>
              <a:tr h="311631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PSHE inc. RSHE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+mn-lt"/>
                          <a:cs typeface="Calibri" panose="020F0502020204030204" pitchFamily="34" charset="0"/>
                        </a:rPr>
                        <a:t>Moving on - My independence and My Relationships and Sex Education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dirty="0">
                        <a:latin typeface="Century Gothic" panose="020B050202020202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86328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A5F61A7-765E-3914-1DCA-803612D45968}"/>
              </a:ext>
            </a:extLst>
          </p:cNvPr>
          <p:cNvSpPr txBox="1"/>
          <p:nvPr/>
        </p:nvSpPr>
        <p:spPr>
          <a:xfrm>
            <a:off x="129540" y="71326"/>
            <a:ext cx="10213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KS4 Curriculum Overview – Papworth Hall School </a:t>
            </a:r>
            <a:r>
              <a:rPr lang="en-GB" sz="3600" b="1" dirty="0">
                <a:solidFill>
                  <a:srgbClr val="00B050"/>
                </a:solidFill>
              </a:rPr>
              <a:t>Informal Curriculum Stage </a:t>
            </a:r>
          </a:p>
          <a:p>
            <a:r>
              <a:rPr lang="en-GB" sz="3600" b="1" dirty="0">
                <a:solidFill>
                  <a:srgbClr val="00B050"/>
                </a:solidFill>
              </a:rPr>
              <a:t>Study Overview </a:t>
            </a:r>
          </a:p>
        </p:txBody>
      </p:sp>
    </p:spTree>
    <p:extLst>
      <p:ext uri="{BB962C8B-B14F-4D97-AF65-F5344CB8AC3E}">
        <p14:creationId xmlns:p14="http://schemas.microsoft.com/office/powerpoint/2010/main" val="3142041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606</Words>
  <Application>Microsoft Office PowerPoint</Application>
  <PresentationFormat>Widescreen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Lucida Sans Unicode</vt:lpstr>
      <vt:lpstr>Trebuchet MS</vt:lpstr>
      <vt:lpstr>Office Theme</vt:lpstr>
      <vt:lpstr>PowerPoint Presentation</vt:lpstr>
      <vt:lpstr>Top 4 overarching principles of  Foundation Stage</vt:lpstr>
      <vt:lpstr>KS1-2 Curriculum Overview – Papworth Hall School Informal Curriculum Stage  Profile of pupils </vt:lpstr>
      <vt:lpstr>PowerPoint Presentation</vt:lpstr>
      <vt:lpstr>KS3 - 4 Curriculum Overview – Papworth Hall School Informal Curriculum Stage  Profile of pupils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Hebden Green School Curriculum</dc:title>
  <dc:creator>Danielle Lamb</dc:creator>
  <cp:lastModifiedBy>Charlotte Fernandes</cp:lastModifiedBy>
  <cp:revision>19</cp:revision>
  <cp:lastPrinted>2024-04-16T09:52:11Z</cp:lastPrinted>
  <dcterms:created xsi:type="dcterms:W3CDTF">2023-11-27T09:41:15Z</dcterms:created>
  <dcterms:modified xsi:type="dcterms:W3CDTF">2024-06-28T12:19:45Z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2023-11-27T00:00:00Z</vt:filetime>
  </property>
</Properties>
</file>